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12"/>
  </p:notesMasterIdLst>
  <p:sldIdLst>
    <p:sldId id="256" r:id="rId2"/>
    <p:sldId id="262" r:id="rId3"/>
    <p:sldId id="260" r:id="rId4"/>
    <p:sldId id="261" r:id="rId5"/>
    <p:sldId id="265" r:id="rId6"/>
    <p:sldId id="266" r:id="rId7"/>
    <p:sldId id="269" r:id="rId8"/>
    <p:sldId id="273" r:id="rId9"/>
    <p:sldId id="277" r:id="rId10"/>
    <p:sldId id="278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0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88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254E18-C04D-4CF6-A978-4424A7985DD6}" type="datetimeFigureOut">
              <a:rPr lang="en-US" smtClean="0"/>
              <a:pPr/>
              <a:t>4/28/2011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018C09-6386-474F-8477-6FD84967ACCA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Calibri" pitchFamily="34" charset="0"/>
              <a:buNone/>
            </a:pPr>
            <a:fld id="{0D54C2FD-277D-4180-9EFA-13F496507819}" type="slidenum">
              <a:rPr lang="en-GB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>
                <a:buFont typeface="Calibri" pitchFamily="34" charset="0"/>
                <a:buNone/>
              </a:pPr>
              <a:t>3</a:t>
            </a:fld>
            <a:endParaRPr lang="en-GB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017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01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Calibri" pitchFamily="34" charset="0"/>
              <a:buNone/>
            </a:pPr>
            <a:fld id="{E4093858-F8AF-4EFC-911F-5BC0042D1371}" type="slidenum">
              <a:rPr lang="en-GB" smtClean="0">
                <a:latin typeface="Calibri" pitchFamily="34" charset="0"/>
                <a:ea typeface="Arial Unicode MS" pitchFamily="34" charset="-128"/>
                <a:cs typeface="Arial Unicode MS" pitchFamily="34" charset="-128"/>
              </a:rPr>
              <a:pPr>
                <a:buFont typeface="Calibri" pitchFamily="34" charset="0"/>
                <a:buNone/>
              </a:pPr>
              <a:t>8</a:t>
            </a:fld>
            <a:endParaRPr lang="en-GB" smtClean="0">
              <a:latin typeface="Calibri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24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24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6388"/>
          </a:xfrm>
          <a:noFill/>
          <a:ln/>
        </p:spPr>
        <p:txBody>
          <a:bodyPr wrap="none" anchor="ctr"/>
          <a:lstStyle/>
          <a:p>
            <a:endParaRPr 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932F5-F8F6-4D13-9845-F9873F584724}" type="datetimeFigureOut">
              <a:rPr lang="en-US"/>
              <a:pPr>
                <a:defRPr/>
              </a:pPr>
              <a:t>4/28/2011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A5F5F-B7E4-4CE7-9A37-47965E10CD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496" y="274638"/>
            <a:ext cx="4686304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D1150-32BD-4B01-BBF9-78B11178A4BA}" type="datetimeFigureOut">
              <a:rPr lang="en-US"/>
              <a:pPr>
                <a:defRPr/>
              </a:pPr>
              <a:t>4/28/2011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0614E-7F41-40B0-8D08-EEF1DF26D8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F7D71-221B-4329-BB3F-3D7063D4EE01}" type="datetimeFigureOut">
              <a:rPr lang="en-US"/>
              <a:pPr>
                <a:defRPr/>
              </a:pPr>
              <a:t>4/28/2011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00359-5808-40BD-A73B-99DD17989E8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496" y="274638"/>
            <a:ext cx="4686304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48311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F0E6C-7FB9-4745-A60A-9B93C426C3BB}" type="datetimeFigureOut">
              <a:rPr lang="en-US"/>
              <a:pPr>
                <a:defRPr/>
              </a:pPr>
              <a:t>4/28/2011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F8927-1A86-4DF5-98F0-A5DE88895DB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D58D93-1EA4-43C6-AE74-AE8626D46E70}" type="datetimeFigureOut">
              <a:rPr lang="en-US"/>
              <a:pPr>
                <a:defRPr/>
              </a:pPr>
              <a:t>4/28/2011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0B330A-5631-4D90-ACD8-4BFC621FFE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496" y="274638"/>
            <a:ext cx="4686304" cy="11430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C73D6-77DA-4B0E-8031-E9920734A816}" type="datetimeFigureOut">
              <a:rPr lang="en-US"/>
              <a:pPr>
                <a:defRPr/>
              </a:pPr>
              <a:t>4/28/2011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2407A-96AC-4179-B1C4-DB65BCBF57C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496" y="274638"/>
            <a:ext cx="4686304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A76960-F20C-4D8C-B8CF-0BB9228F61CD}" type="datetimeFigureOut">
              <a:rPr lang="en-US"/>
              <a:pPr>
                <a:defRPr/>
              </a:pPr>
              <a:t>4/28/2011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E1435-2B5E-446C-ABF7-246FFA8C09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496" y="274638"/>
            <a:ext cx="4686304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B86B8-B85A-4029-A7DE-437030A48203}" type="datetimeFigureOut">
              <a:rPr lang="en-US"/>
              <a:pPr>
                <a:defRPr/>
              </a:pPr>
              <a:t>4/28/2011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AB2798-ADAC-4349-AA5F-30813C94359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AE556-9EA8-444D-8BF5-7662727685C5}" type="datetimeFigureOut">
              <a:rPr lang="en-US"/>
              <a:pPr>
                <a:defRPr/>
              </a:pPr>
              <a:t>4/28/2011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59ED7-8E62-4557-9959-1D7EEDDB5F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64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3050"/>
            <a:ext cx="5111750" cy="448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8934"/>
            <a:ext cx="3008313" cy="31972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28860B-469C-4FA1-AF74-7A3C9982E5D5}" type="datetimeFigureOut">
              <a:rPr lang="en-US"/>
              <a:pPr>
                <a:defRPr/>
              </a:pPr>
              <a:t>4/28/2011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D9748-8D6D-41C6-96AB-8DE0BE33847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571611"/>
            <a:ext cx="5486400" cy="315596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7DB16-39A4-4676-BE60-E84008B99C30}" type="datetimeFigureOut">
              <a:rPr lang="en-US"/>
              <a:pPr>
                <a:defRPr/>
              </a:pPr>
              <a:t>4/28/2011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34176-1FB4-4532-B266-BF5147829FA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74B7840-90B1-4764-831A-AA35711AB67F}" type="datetimeFigureOut">
              <a:rPr lang="en-US"/>
              <a:pPr>
                <a:defRPr/>
              </a:pPr>
              <a:t>4/28/2011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95B83F5-7AB9-4FF4-B5F2-B5583697BF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4214813" y="0"/>
            <a:ext cx="4929187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6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4214813" cy="157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MGNREGA: wage work, unpaid work, and care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err="1" smtClean="0"/>
              <a:t>Ratna</a:t>
            </a:r>
            <a:r>
              <a:rPr lang="en-GB" dirty="0" smtClean="0"/>
              <a:t> M. </a:t>
            </a:r>
            <a:r>
              <a:rPr lang="en-GB" dirty="0" err="1" smtClean="0"/>
              <a:t>Sudarshan</a:t>
            </a:r>
            <a:endParaRPr lang="en-GB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/>
              <a:t>Institute of Social Studies Trust, New Delhi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Policy recommendations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‘tweaking’ – </a:t>
            </a:r>
            <a:r>
              <a:rPr lang="en-US" dirty="0" err="1" smtClean="0"/>
              <a:t>creche</a:t>
            </a:r>
            <a:r>
              <a:rPr lang="en-US" dirty="0" smtClean="0"/>
              <a:t> +</a:t>
            </a:r>
            <a:r>
              <a:rPr lang="en-US" dirty="0" err="1" smtClean="0"/>
              <a:t>carer</a:t>
            </a:r>
            <a:r>
              <a:rPr lang="en-US" dirty="0" smtClean="0"/>
              <a:t>; for the old, pregnant women, designate lighter/ other work</a:t>
            </a:r>
          </a:p>
          <a:p>
            <a:r>
              <a:rPr lang="en-US" dirty="0" smtClean="0"/>
              <a:t>Cash transfers where low participation and very scattered, low density population?</a:t>
            </a:r>
          </a:p>
          <a:p>
            <a:r>
              <a:rPr lang="en-US" dirty="0" smtClean="0"/>
              <a:t>Engaging women’s groups where they already exist – choice of works, priorities</a:t>
            </a:r>
          </a:p>
          <a:p>
            <a:r>
              <a:rPr lang="en-US" dirty="0" smtClean="0"/>
              <a:t>Linking child care to women’s work </a:t>
            </a:r>
            <a:r>
              <a:rPr lang="en-US" dirty="0" err="1" smtClean="0"/>
              <a:t>programme</a:t>
            </a:r>
            <a:r>
              <a:rPr lang="en-US" dirty="0" smtClean="0"/>
              <a:t> design </a:t>
            </a:r>
            <a:r>
              <a:rPr lang="en-US" smtClean="0"/>
              <a:t>more fundamentally    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programme</a:t>
            </a:r>
            <a:r>
              <a:rPr lang="en-US" dirty="0" smtClean="0"/>
              <a:t> guidelines require 1/3 rd of work created to go to women</a:t>
            </a:r>
          </a:p>
          <a:p>
            <a:r>
              <a:rPr lang="en-US" dirty="0" smtClean="0"/>
              <a:t>Data shows wide variations around this proportion between states (also within states)</a:t>
            </a:r>
          </a:p>
          <a:p>
            <a:r>
              <a:rPr lang="en-US" dirty="0" smtClean="0"/>
              <a:t>Objective of this study was to examine through fieldwork in selected parts of Kerala, Himachal Pradesh and Rajasthan reasons behind and implications of the observed variations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"/>
          <p:cNvSpPr txBox="1">
            <a:spLocks noChangeArrowheads="1"/>
          </p:cNvSpPr>
          <p:nvPr/>
        </p:nvSpPr>
        <p:spPr bwMode="auto">
          <a:xfrm>
            <a:off x="457200" y="1855788"/>
            <a:ext cx="4040188" cy="658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45720" tIns="0" rIns="45720" bIns="0" anchor="ctr">
            <a:spAutoFit/>
          </a:bodyPr>
          <a:lstStyle/>
          <a:p>
            <a:pPr>
              <a:lnSpc>
                <a:spcPct val="80000"/>
              </a:lnSpc>
              <a:spcBef>
                <a:spcPts val="375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tabLst>
                <a:tab pos="639763" algn="l"/>
                <a:tab pos="1554163" algn="l"/>
                <a:tab pos="2468563" algn="l"/>
                <a:tab pos="3382963" algn="l"/>
                <a:tab pos="4297363" algn="l"/>
                <a:tab pos="5211763" algn="l"/>
                <a:tab pos="6126163" algn="l"/>
                <a:tab pos="7040563" algn="l"/>
                <a:tab pos="7954963" algn="l"/>
                <a:tab pos="8869363" algn="l"/>
                <a:tab pos="9783763" algn="l"/>
              </a:tabLst>
            </a:pPr>
            <a:endParaRPr lang="en-GB" sz="1500" b="1">
              <a:solidFill>
                <a:srgbClr val="04617B"/>
              </a:solidFill>
            </a:endParaRPr>
          </a:p>
          <a:p>
            <a:pPr>
              <a:lnSpc>
                <a:spcPct val="80000"/>
              </a:lnSpc>
              <a:spcBef>
                <a:spcPts val="375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tabLst>
                <a:tab pos="639763" algn="l"/>
                <a:tab pos="1554163" algn="l"/>
                <a:tab pos="2468563" algn="l"/>
                <a:tab pos="3382963" algn="l"/>
                <a:tab pos="4297363" algn="l"/>
                <a:tab pos="5211763" algn="l"/>
                <a:tab pos="6126163" algn="l"/>
                <a:tab pos="7040563" algn="l"/>
                <a:tab pos="7954963" algn="l"/>
                <a:tab pos="8869363" algn="l"/>
                <a:tab pos="9783763" algn="l"/>
              </a:tabLst>
            </a:pPr>
            <a:r>
              <a:rPr lang="en-GB" sz="1500" b="1">
                <a:solidFill>
                  <a:srgbClr val="04617B"/>
                </a:solidFill>
              </a:rPr>
              <a:t>Share of person days to women (%) 2007</a:t>
            </a:r>
          </a:p>
          <a:p>
            <a:pPr>
              <a:lnSpc>
                <a:spcPct val="80000"/>
              </a:lnSpc>
              <a:spcBef>
                <a:spcPts val="375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tabLst>
                <a:tab pos="639763" algn="l"/>
                <a:tab pos="1554163" algn="l"/>
                <a:tab pos="2468563" algn="l"/>
                <a:tab pos="3382963" algn="l"/>
                <a:tab pos="4297363" algn="l"/>
                <a:tab pos="5211763" algn="l"/>
                <a:tab pos="6126163" algn="l"/>
                <a:tab pos="7040563" algn="l"/>
                <a:tab pos="7954963" algn="l"/>
                <a:tab pos="8869363" algn="l"/>
                <a:tab pos="9783763" algn="l"/>
              </a:tabLst>
            </a:pPr>
            <a:endParaRPr lang="en-GB" sz="1500" b="1">
              <a:solidFill>
                <a:srgbClr val="04617B"/>
              </a:solidFill>
            </a:endParaRPr>
          </a:p>
        </p:txBody>
      </p:sp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4645025" y="1860550"/>
            <a:ext cx="4041775" cy="654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45720" tIns="0" rIns="45720" bIns="0" anchor="ctr">
            <a:spAutoFit/>
          </a:bodyPr>
          <a:lstStyle/>
          <a:p>
            <a:pPr>
              <a:lnSpc>
                <a:spcPct val="80000"/>
              </a:lnSpc>
              <a:spcBef>
                <a:spcPts val="375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tabLst>
                <a:tab pos="639763" algn="l"/>
                <a:tab pos="1554163" algn="l"/>
                <a:tab pos="2468563" algn="l"/>
                <a:tab pos="3382963" algn="l"/>
                <a:tab pos="4297363" algn="l"/>
                <a:tab pos="5211763" algn="l"/>
                <a:tab pos="6126163" algn="l"/>
                <a:tab pos="7040563" algn="l"/>
                <a:tab pos="7954963" algn="l"/>
                <a:tab pos="8869363" algn="l"/>
                <a:tab pos="9783763" algn="l"/>
              </a:tabLst>
            </a:pPr>
            <a:endParaRPr lang="en-GB" sz="1500" b="1">
              <a:solidFill>
                <a:srgbClr val="04617B"/>
              </a:solidFill>
            </a:endParaRPr>
          </a:p>
          <a:p>
            <a:pPr>
              <a:lnSpc>
                <a:spcPct val="80000"/>
              </a:lnSpc>
              <a:spcBef>
                <a:spcPts val="375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tabLst>
                <a:tab pos="639763" algn="l"/>
                <a:tab pos="1554163" algn="l"/>
                <a:tab pos="2468563" algn="l"/>
                <a:tab pos="3382963" algn="l"/>
                <a:tab pos="4297363" algn="l"/>
                <a:tab pos="5211763" algn="l"/>
                <a:tab pos="6126163" algn="l"/>
                <a:tab pos="7040563" algn="l"/>
                <a:tab pos="7954963" algn="l"/>
                <a:tab pos="8869363" algn="l"/>
                <a:tab pos="9783763" algn="l"/>
              </a:tabLst>
            </a:pPr>
            <a:r>
              <a:rPr lang="en-GB" sz="1500" b="1">
                <a:solidFill>
                  <a:srgbClr val="04617B"/>
                </a:solidFill>
              </a:rPr>
              <a:t>Share of Person days to Women (%) 2008-9</a:t>
            </a:r>
          </a:p>
          <a:p>
            <a:pPr>
              <a:lnSpc>
                <a:spcPct val="80000"/>
              </a:lnSpc>
              <a:spcBef>
                <a:spcPts val="375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tabLst>
                <a:tab pos="639763" algn="l"/>
                <a:tab pos="1554163" algn="l"/>
                <a:tab pos="2468563" algn="l"/>
                <a:tab pos="3382963" algn="l"/>
                <a:tab pos="4297363" algn="l"/>
                <a:tab pos="5211763" algn="l"/>
                <a:tab pos="6126163" algn="l"/>
                <a:tab pos="7040563" algn="l"/>
                <a:tab pos="7954963" algn="l"/>
                <a:tab pos="8869363" algn="l"/>
                <a:tab pos="9783763" algn="l"/>
              </a:tabLst>
            </a:pPr>
            <a:endParaRPr lang="en-GB" sz="1500" b="1">
              <a:solidFill>
                <a:srgbClr val="04617B"/>
              </a:solidFill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450850" y="2511425"/>
            <a:ext cx="4052888" cy="3852863"/>
            <a:chOff x="284" y="1582"/>
            <a:chExt cx="2553" cy="2427"/>
          </a:xfrm>
        </p:grpSpPr>
        <p:pic>
          <p:nvPicPr>
            <p:cNvPr id="13320" name="Picture 4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84" y="1582"/>
              <a:ext cx="2554" cy="242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3321" name="Text Box 5"/>
            <p:cNvSpPr txBox="1">
              <a:spLocks noChangeArrowheads="1"/>
            </p:cNvSpPr>
            <p:nvPr/>
          </p:nvSpPr>
          <p:spPr bwMode="auto">
            <a:xfrm>
              <a:off x="284" y="1582"/>
              <a:ext cx="2554" cy="24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2000"/>
                </a:lnSpc>
                <a:buClr>
                  <a:srgbClr val="000000"/>
                </a:buClr>
                <a:buSzPct val="100000"/>
                <a:buFont typeface="Constantia" pitchFamily="18" charset="0"/>
                <a:buNone/>
              </a:pPr>
              <a:endParaRPr lang="en-US"/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4638675" y="2511425"/>
            <a:ext cx="4052888" cy="3852863"/>
            <a:chOff x="2922" y="1582"/>
            <a:chExt cx="2553" cy="2427"/>
          </a:xfrm>
        </p:grpSpPr>
        <p:pic>
          <p:nvPicPr>
            <p:cNvPr id="13318" name="Picture 7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2922" y="1582"/>
              <a:ext cx="2554" cy="242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13319" name="Text Box 8"/>
            <p:cNvSpPr txBox="1">
              <a:spLocks noChangeArrowheads="1"/>
            </p:cNvSpPr>
            <p:nvPr/>
          </p:nvSpPr>
          <p:spPr bwMode="auto">
            <a:xfrm>
              <a:off x="2922" y="1582"/>
              <a:ext cx="2554" cy="24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>
                <a:lnSpc>
                  <a:spcPct val="102000"/>
                </a:lnSpc>
                <a:buClr>
                  <a:srgbClr val="000000"/>
                </a:buClr>
                <a:buSzPct val="100000"/>
                <a:buFont typeface="Constantia" pitchFamily="18" charset="0"/>
                <a:buNone/>
              </a:pPr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3857620" y="276225"/>
            <a:ext cx="4827593" cy="1081073"/>
          </a:xfrm>
        </p:spPr>
        <p:txBody>
          <a:bodyPr/>
          <a:lstStyle/>
          <a:p>
            <a:r>
              <a:rPr lang="en-US" sz="4000" dirty="0" smtClean="0"/>
              <a:t>Level of women’s participation</a:t>
            </a:r>
            <a:endParaRPr lang="en-IN" sz="4000" dirty="0" smtClean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533400" y="1785926"/>
            <a:ext cx="8151813" cy="4537087"/>
          </a:xfrm>
        </p:spPr>
        <p:txBody>
          <a:bodyPr/>
          <a:lstStyle/>
          <a:p>
            <a:r>
              <a:rPr lang="en-GB" dirty="0" smtClean="0">
                <a:solidFill>
                  <a:srgbClr val="000000"/>
                </a:solidFill>
              </a:rPr>
              <a:t>Programme designed for ‘able bodied, willing to do manual labour’</a:t>
            </a:r>
            <a:endParaRPr lang="en-US" dirty="0" smtClean="0"/>
          </a:p>
          <a:p>
            <a:r>
              <a:rPr lang="en-US" dirty="0" err="1" smtClean="0"/>
              <a:t>Labour</a:t>
            </a:r>
            <a:r>
              <a:rPr lang="en-US" dirty="0" smtClean="0"/>
              <a:t> market factors:     Market wages for men and women in relation to minimum wages offered on NREGA sites;  Non availability of other work within or near village</a:t>
            </a:r>
            <a:endParaRPr lang="en-GB" dirty="0" smtClean="0">
              <a:solidFill>
                <a:srgbClr val="000000"/>
              </a:solidFill>
            </a:endParaRPr>
          </a:p>
          <a:p>
            <a:r>
              <a:rPr lang="en-US" dirty="0" smtClean="0"/>
              <a:t>Intra-household factors:    No of earners in the household; Age and care responsibilities; unpaid work, other household responsibilities</a:t>
            </a:r>
          </a:p>
          <a:p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Participation </a:t>
            </a:r>
            <a:endParaRPr lang="en-IN" dirty="0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Context/ underlying factors</a:t>
            </a:r>
          </a:p>
          <a:p>
            <a:r>
              <a:rPr lang="en-US" dirty="0" smtClean="0"/>
              <a:t>Himachal: hill state: Scattered population, low density of population; </a:t>
            </a:r>
            <a:endParaRPr lang="en-IN" dirty="0" smtClean="0"/>
          </a:p>
          <a:p>
            <a:r>
              <a:rPr lang="en-US" dirty="0" smtClean="0"/>
              <a:t>Most households own some land, fetching water/ fodder/ fuel women’s responsibility, no tradition/ time for wage work</a:t>
            </a:r>
          </a:p>
          <a:p>
            <a:r>
              <a:rPr lang="en-US" dirty="0" smtClean="0"/>
              <a:t>NREGA attractive mainly to hardest to reach migrant women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Participation</a:t>
            </a:r>
            <a:endParaRPr lang="en-IN" dirty="0" smtClean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Rajasthan: drought prone state; tradition of ‘famine works’ and women’s participation on these works</a:t>
            </a:r>
          </a:p>
          <a:p>
            <a:r>
              <a:rPr lang="en-US" dirty="0" smtClean="0"/>
              <a:t>Kerala and Rajasthan: much higher percentage of women in total NREGA work force than in overall work force </a:t>
            </a:r>
          </a:p>
          <a:p>
            <a:endParaRPr lang="en-IN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>
                <a:solidFill>
                  <a:srgbClr val="000000"/>
                </a:solidFill>
              </a:rPr>
              <a:t>Institutional frameworks </a:t>
            </a:r>
            <a:br>
              <a:rPr lang="en-GB" sz="4000" dirty="0" smtClean="0">
                <a:solidFill>
                  <a:srgbClr val="000000"/>
                </a:solidFill>
              </a:rPr>
            </a:br>
            <a:endParaRPr lang="en-IN" sz="4000" dirty="0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Panchayat</a:t>
            </a:r>
            <a:r>
              <a:rPr lang="en-US" dirty="0" smtClean="0"/>
              <a:t> entrusted with overseeing implementation, choice of works</a:t>
            </a:r>
          </a:p>
          <a:p>
            <a:r>
              <a:rPr lang="en-US" dirty="0" err="1" smtClean="0"/>
              <a:t>Kudumbashree</a:t>
            </a:r>
            <a:r>
              <a:rPr lang="en-US" dirty="0" smtClean="0"/>
              <a:t> in Kerala – State poverty eradication mission, women’s self help group structure: </a:t>
            </a:r>
            <a:r>
              <a:rPr lang="en-GB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embedded in </a:t>
            </a:r>
            <a:r>
              <a:rPr lang="en-GB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panchayat</a:t>
            </a:r>
            <a:r>
              <a:rPr lang="en-GB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structure </a:t>
            </a:r>
            <a:r>
              <a:rPr lang="en-US" dirty="0" smtClean="0"/>
              <a:t>pre existing management skills.</a:t>
            </a:r>
            <a:r>
              <a:rPr lang="en-GB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/>
              <a:t>Abu Road, Rajasthan – NGO and youth groups actively contest any observed irregularities</a:t>
            </a:r>
          </a:p>
          <a:p>
            <a:r>
              <a:rPr lang="en-US" dirty="0" smtClean="0"/>
              <a:t>Himachal –women’s groups not involved directly even where present  </a:t>
            </a:r>
            <a:endParaRPr lang="en-IN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/>
          <p:cNvSpPr txBox="1">
            <a:spLocks noChangeArrowheads="1"/>
          </p:cNvSpPr>
          <p:nvPr/>
        </p:nvSpPr>
        <p:spPr bwMode="auto">
          <a:xfrm>
            <a:off x="4071934" y="0"/>
            <a:ext cx="4614866" cy="158614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0" tIns="46800" rIns="0" bIns="0" anchor="b">
            <a:spAutoFit/>
          </a:bodyPr>
          <a:lstStyle/>
          <a:p>
            <a:pPr>
              <a:buClr>
                <a:srgbClr val="04617B"/>
              </a:buClr>
              <a:buSzPct val="100000"/>
              <a:buFont typeface="Calibri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5000" dirty="0" smtClean="0">
                <a:solidFill>
                  <a:srgbClr val="04617B"/>
                </a:solidFill>
                <a:latin typeface="Calibri" pitchFamily="34" charset="0"/>
              </a:rPr>
              <a:t>Some observations </a:t>
            </a:r>
            <a:endParaRPr lang="en-GB" sz="5000" dirty="0">
              <a:solidFill>
                <a:srgbClr val="04617B"/>
              </a:solidFill>
              <a:latin typeface="Calibri" pitchFamily="34" charset="0"/>
            </a:endParaRPr>
          </a:p>
        </p:txBody>
      </p:sp>
      <p:sp>
        <p:nvSpPr>
          <p:cNvPr id="37891" name="Text Box 2"/>
          <p:cNvSpPr txBox="1">
            <a:spLocks noChangeArrowheads="1"/>
          </p:cNvSpPr>
          <p:nvPr/>
        </p:nvSpPr>
        <p:spPr bwMode="auto">
          <a:xfrm>
            <a:off x="457200" y="1935163"/>
            <a:ext cx="8229600" cy="443621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marL="271463" indent="-271463">
              <a:lnSpc>
                <a:spcPct val="80000"/>
              </a:lnSpc>
              <a:spcBef>
                <a:spcPts val="775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000000"/>
                </a:solidFill>
              </a:rPr>
              <a:t>Little impact </a:t>
            </a:r>
            <a:r>
              <a:rPr lang="en-GB" sz="2800" dirty="0">
                <a:solidFill>
                  <a:srgbClr val="000000"/>
                </a:solidFill>
              </a:rPr>
              <a:t>on male work choice/ </a:t>
            </a:r>
            <a:r>
              <a:rPr lang="en-GB" sz="2800" dirty="0" smtClean="0">
                <a:solidFill>
                  <a:srgbClr val="000000"/>
                </a:solidFill>
              </a:rPr>
              <a:t>short distance migration</a:t>
            </a:r>
          </a:p>
          <a:p>
            <a:pPr marL="271463" indent="-271463">
              <a:lnSpc>
                <a:spcPct val="80000"/>
              </a:lnSpc>
              <a:spcBef>
                <a:spcPts val="775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000000"/>
                </a:solidFill>
              </a:rPr>
              <a:t>Reported shortage in female labour on farms </a:t>
            </a:r>
          </a:p>
          <a:p>
            <a:pPr marL="271463" indent="-271463">
              <a:lnSpc>
                <a:spcPct val="80000"/>
              </a:lnSpc>
              <a:spcBef>
                <a:spcPts val="775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000000"/>
                </a:solidFill>
              </a:rPr>
              <a:t>Some </a:t>
            </a:r>
            <a:r>
              <a:rPr lang="en-GB" sz="2800" dirty="0">
                <a:solidFill>
                  <a:srgbClr val="000000"/>
                </a:solidFill>
              </a:rPr>
              <a:t>evidence of upward pressure on women’s market wages</a:t>
            </a:r>
          </a:p>
          <a:p>
            <a:pPr marL="271463" indent="-271463">
              <a:lnSpc>
                <a:spcPct val="80000"/>
              </a:lnSpc>
              <a:spcBef>
                <a:spcPts val="775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smtClean="0">
                <a:solidFill>
                  <a:srgbClr val="000000"/>
                </a:solidFill>
              </a:rPr>
              <a:t>Impact </a:t>
            </a:r>
            <a:r>
              <a:rPr lang="en-GB" sz="2800" dirty="0">
                <a:solidFill>
                  <a:srgbClr val="000000"/>
                </a:solidFill>
              </a:rPr>
              <a:t>on </a:t>
            </a:r>
            <a:r>
              <a:rPr lang="en-GB" sz="2800" dirty="0" smtClean="0">
                <a:solidFill>
                  <a:srgbClr val="000000"/>
                </a:solidFill>
              </a:rPr>
              <a:t>gender wage </a:t>
            </a:r>
            <a:r>
              <a:rPr lang="en-GB" sz="2800" dirty="0">
                <a:solidFill>
                  <a:srgbClr val="000000"/>
                </a:solidFill>
              </a:rPr>
              <a:t>inequality </a:t>
            </a:r>
            <a:r>
              <a:rPr lang="en-GB" sz="2800" dirty="0" smtClean="0">
                <a:solidFill>
                  <a:srgbClr val="000000"/>
                </a:solidFill>
              </a:rPr>
              <a:t>not yet known - will </a:t>
            </a:r>
            <a:r>
              <a:rPr lang="en-GB" sz="2800" dirty="0">
                <a:solidFill>
                  <a:srgbClr val="000000"/>
                </a:solidFill>
              </a:rPr>
              <a:t>depend on trends in market wages for both men and women</a:t>
            </a:r>
          </a:p>
          <a:p>
            <a:pPr marL="271463" indent="-271463">
              <a:lnSpc>
                <a:spcPct val="80000"/>
              </a:lnSpc>
              <a:spcBef>
                <a:spcPts val="775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>
                <a:solidFill>
                  <a:srgbClr val="000000"/>
                </a:solidFill>
              </a:rPr>
              <a:t> </a:t>
            </a:r>
            <a:r>
              <a:rPr lang="en-GB" sz="2800" dirty="0" smtClean="0">
                <a:solidFill>
                  <a:srgbClr val="000000"/>
                </a:solidFill>
              </a:rPr>
              <a:t>Some savings reported; personal consumption expenditure by women</a:t>
            </a:r>
            <a:endParaRPr lang="en-GB" sz="2800" dirty="0">
              <a:solidFill>
                <a:srgbClr val="000000"/>
              </a:solidFill>
            </a:endParaRPr>
          </a:p>
          <a:p>
            <a:pPr marL="271463" indent="-271463">
              <a:lnSpc>
                <a:spcPct val="80000"/>
              </a:lnSpc>
              <a:spcBef>
                <a:spcPts val="775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GB" sz="31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 conclusion</a:t>
            </a:r>
            <a:endParaRPr lang="en-IN" smtClean="0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assumes large numbers of able bodied manual work seekers – true of Rajasthan, Kerala, but not Himachal</a:t>
            </a:r>
          </a:p>
          <a:p>
            <a:r>
              <a:rPr lang="en-US" dirty="0" smtClean="0"/>
              <a:t>Potentially: women’s participation on a regular basis may change attitudes towards wage work outside the home </a:t>
            </a:r>
          </a:p>
          <a:p>
            <a:r>
              <a:rPr lang="en-US" dirty="0" smtClean="0"/>
              <a:t>As of now: no evidence of changing gender norms – </a:t>
            </a:r>
            <a:r>
              <a:rPr lang="en-US" dirty="0" err="1" smtClean="0"/>
              <a:t>eg</a:t>
            </a:r>
            <a:r>
              <a:rPr lang="en-US" dirty="0" smtClean="0"/>
              <a:t> sibling care in Rajasthan, absence of young women on Kerala worksites </a:t>
            </a:r>
            <a:endParaRPr lang="en-IN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PA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1703</TotalTime>
  <Words>488</Words>
  <Application>Microsoft Office PowerPoint</Application>
  <PresentationFormat>On-screen Show (4:3)</PresentationFormat>
  <Paragraphs>45</Paragraphs>
  <Slides>10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SPA template</vt:lpstr>
      <vt:lpstr>MGNREGA: wage work, unpaid work, and care</vt:lpstr>
      <vt:lpstr>Participation</vt:lpstr>
      <vt:lpstr>Slide 3</vt:lpstr>
      <vt:lpstr>Level of women’s participation</vt:lpstr>
      <vt:lpstr>Participation </vt:lpstr>
      <vt:lpstr>Participation</vt:lpstr>
      <vt:lpstr>Institutional frameworks  </vt:lpstr>
      <vt:lpstr>Slide 8</vt:lpstr>
      <vt:lpstr>In conclusion</vt:lpstr>
      <vt:lpstr>Policy recommendations</vt:lpstr>
    </vt:vector>
  </TitlesOfParts>
  <Company>Institute of Development Studies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marion clarke</dc:creator>
  <cp:lastModifiedBy>akhila</cp:lastModifiedBy>
  <cp:revision>10</cp:revision>
  <dcterms:created xsi:type="dcterms:W3CDTF">2009-06-03T16:53:34Z</dcterms:created>
  <dcterms:modified xsi:type="dcterms:W3CDTF">2011-04-28T05:56:55Z</dcterms:modified>
</cp:coreProperties>
</file>