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4" r:id="rId3"/>
    <p:sldId id="273" r:id="rId4"/>
    <p:sldId id="258" r:id="rId5"/>
    <p:sldId id="279" r:id="rId6"/>
    <p:sldId id="275" r:id="rId7"/>
    <p:sldId id="277" r:id="rId8"/>
    <p:sldId id="278" r:id="rId9"/>
    <p:sldId id="265" r:id="rId10"/>
    <p:sldId id="266" r:id="rId11"/>
    <p:sldId id="267" r:id="rId12"/>
    <p:sldId id="257" r:id="rId13"/>
    <p:sldId id="263" r:id="rId14"/>
    <p:sldId id="264" r:id="rId15"/>
    <p:sldId id="260" r:id="rId16"/>
    <p:sldId id="261" r:id="rId17"/>
    <p:sldId id="268" r:id="rId18"/>
    <p:sldId id="269" r:id="rId19"/>
    <p:sldId id="271" r:id="rId20"/>
    <p:sldId id="272" r:id="rId21"/>
    <p:sldId id="270" r:id="rId22"/>
    <p:sldId id="276" r:id="rId23"/>
    <p:sldId id="26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A7840DA1-4CC4-4493-8821-161881A21D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EA968-7F62-4739-BAF3-8CCED2582C13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3E4AFC-C5B5-4984-8DED-95DF3AF4F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CA7764-A54A-42EC-A5C2-82593DD07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096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229600" y="6019800"/>
            <a:ext cx="593725" cy="609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029200" y="6096000"/>
            <a:ext cx="29718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 Based Workers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Ratna M. Sudarshan</a:t>
            </a:r>
          </a:p>
          <a:p>
            <a:r>
              <a:rPr lang="en-US" sz="2400" dirty="0" smtClean="0"/>
              <a:t>Director, Institute of Social Studies Trust, New Delhi</a:t>
            </a:r>
          </a:p>
          <a:p>
            <a:r>
              <a:rPr lang="en-US" sz="2400" dirty="0" smtClean="0"/>
              <a:t>July 29,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GLOBALIZATION AND INFORMALITY</a:t>
            </a:r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effectLst/>
              </a:rPr>
              <a:t>Globalization and informality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Informal employment not a creation of globalization: however there has been increase in  last few years </a:t>
            </a:r>
          </a:p>
          <a:p>
            <a:pPr>
              <a:lnSpc>
                <a:spcPct val="80000"/>
              </a:lnSpc>
            </a:pPr>
            <a:endParaRPr lang="en-US" sz="2400">
              <a:effectLst/>
            </a:endParaRPr>
          </a:p>
          <a:p>
            <a:pPr>
              <a:lnSpc>
                <a:spcPct val="80000"/>
              </a:lnSpc>
            </a:pPr>
            <a:r>
              <a:rPr lang="en-US" sz="2400" b="1">
                <a:effectLst/>
              </a:rPr>
              <a:t>Can distinguish between ‘old’ and ‘new’ forms: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‘old’ – crafts, home based production of bidi, agarbathi, etc; vending, services like domestic workers; skills acquired within family and entry facilitated by family/ community</a:t>
            </a:r>
          </a:p>
          <a:p>
            <a:pPr>
              <a:lnSpc>
                <a:spcPct val="80000"/>
              </a:lnSpc>
            </a:pPr>
            <a:endParaRPr lang="en-US" sz="2400">
              <a:effectLst/>
            </a:endParaRP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(some segments have contracted and others expanded with economic growth)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GLOBALIZATION AND INFORMALITY</a:t>
            </a:r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>
                <a:solidFill>
                  <a:schemeClr val="tx1"/>
                </a:solidFill>
                <a:effectLst/>
              </a:rPr>
              <a:t>‘New’ informal employment –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Outsourcing, subcontracting, contractual employment linked to formal enterprises 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Workers either shifted from regular to contract work or have had to accept informal work although the ‘normal’ expectation would have been regular employment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This group can include skilled/ well educated workers; reflects a pattern of growth in which decisions to expand output are de-linked from decisions to expand regular employment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effectLst/>
              </a:rPr>
              <a:t>‘Old’ - a group that has never had benefits; ‘new’- a group that has lost actual (or potential) benefits.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0" y="6096000"/>
            <a:ext cx="3657600" cy="533400"/>
          </a:xfrm>
        </p:spPr>
        <p:txBody>
          <a:bodyPr/>
          <a:lstStyle/>
          <a:p>
            <a:r>
              <a:rPr lang="en-US" smtClean="0"/>
              <a:t>Institute of Social Studies Trust, New Delhi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r>
              <a:rPr lang="en-US" dirty="0" smtClean="0"/>
              <a:t>Bottom end of value chain: invisibility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772400" cy="250825"/>
          </a:xfrm>
        </p:spPr>
        <p:txBody>
          <a:bodyPr/>
          <a:lstStyle/>
          <a:p>
            <a:r>
              <a:rPr lang="en-US" sz="1800"/>
              <a:t>Box making at Lucknow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762000"/>
            <a:ext cx="7848600" cy="487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371600" y="15240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505200" y="15240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791200" y="15240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733800" y="2743200"/>
            <a:ext cx="9906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Contractor </a:t>
            </a:r>
          </a:p>
          <a:p>
            <a:pPr algn="ctr"/>
            <a:r>
              <a:rPr lang="en-US" sz="1200"/>
              <a:t>+ </a:t>
            </a:r>
          </a:p>
          <a:p>
            <a:pPr algn="ctr"/>
            <a:r>
              <a:rPr lang="en-US" sz="1200"/>
              <a:t>Machineries</a:t>
            </a:r>
          </a:p>
          <a:p>
            <a:pPr algn="ctr"/>
            <a:r>
              <a:rPr lang="en-US" sz="1200"/>
              <a:t>+</a:t>
            </a:r>
          </a:p>
          <a:p>
            <a:pPr algn="ctr"/>
            <a:r>
              <a:rPr lang="en-US" sz="1200"/>
              <a:t>Family labour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371600" y="2743200"/>
            <a:ext cx="1524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Raw materials</a:t>
            </a:r>
          </a:p>
          <a:p>
            <a:pPr algn="ctr"/>
            <a:r>
              <a:rPr lang="en-US" sz="1200"/>
              <a:t>Card boards/paper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600200" y="32004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Printing </a:t>
            </a:r>
          </a:p>
          <a:p>
            <a:pPr algn="ctr"/>
            <a:r>
              <a:rPr lang="en-US" sz="1200"/>
              <a:t>Of linds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371600" y="41910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Factory based </a:t>
            </a:r>
          </a:p>
          <a:p>
            <a:pPr algn="ctr"/>
            <a:r>
              <a:rPr lang="en-US" sz="1200"/>
              <a:t>Labour </a:t>
            </a:r>
          </a:p>
          <a:p>
            <a:pPr algn="ctr"/>
            <a:r>
              <a:rPr lang="en-US" sz="1200"/>
              <a:t>(on piece rate basis)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505200" y="41910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</a:t>
            </a:r>
          </a:p>
          <a:p>
            <a:pPr algn="ctr"/>
            <a:r>
              <a:rPr lang="en-US" sz="1200"/>
              <a:t>Labour </a:t>
            </a:r>
          </a:p>
          <a:p>
            <a:pPr algn="ctr"/>
            <a:r>
              <a:rPr lang="en-US" sz="1200"/>
              <a:t>(Piece rate)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876800" y="4191000"/>
            <a:ext cx="1066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/>
          </a:p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</a:t>
            </a:r>
          </a:p>
          <a:p>
            <a:pPr algn="ctr"/>
            <a:r>
              <a:rPr lang="en-US" sz="1200"/>
              <a:t>Family</a:t>
            </a:r>
          </a:p>
          <a:p>
            <a:pPr algn="ctr"/>
            <a:r>
              <a:rPr lang="en-US" sz="1200"/>
              <a:t>Labour</a:t>
            </a:r>
            <a:r>
              <a:rPr lang="en-US"/>
              <a:t> </a:t>
            </a:r>
          </a:p>
          <a:p>
            <a:pPr algn="ctr"/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781800" y="4114800"/>
            <a:ext cx="685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 </a:t>
            </a:r>
          </a:p>
          <a:p>
            <a:pPr algn="ctr"/>
            <a:r>
              <a:rPr lang="en-US" sz="1200"/>
              <a:t>labour</a:t>
            </a: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8077200" y="3200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3733800" y="5486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H="1" flipV="1">
            <a:off x="4724400" y="3200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3733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410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71628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 flipH="1">
            <a:off x="41910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H="1">
            <a:off x="4724400" y="18288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2514600" y="18288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28956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H="1">
            <a:off x="4038600" y="3657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4419600" y="3657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4724400" y="33528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 flipH="1">
            <a:off x="2057400" y="33528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228600"/>
          </a:xfrm>
        </p:spPr>
        <p:txBody>
          <a:bodyPr/>
          <a:lstStyle/>
          <a:p>
            <a:r>
              <a:rPr lang="en-US" sz="1600" b="1" i="1"/>
              <a:t>BIDI SECTOR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72200" y="1676400"/>
            <a:ext cx="2133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Raw materials supply</a:t>
            </a:r>
          </a:p>
          <a:p>
            <a:pPr algn="ctr"/>
            <a:r>
              <a:rPr lang="en-US" sz="1200"/>
              <a:t>From neighbouring</a:t>
            </a:r>
          </a:p>
          <a:p>
            <a:pPr algn="ctr"/>
            <a:r>
              <a:rPr lang="en-US" sz="1200"/>
              <a:t>states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819400" y="25908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i="1"/>
              <a:t>Bidi </a:t>
            </a:r>
            <a:r>
              <a:rPr lang="en-US" sz="1400"/>
              <a:t>Factory Owner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524000" y="3733800"/>
            <a:ext cx="1676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Contractor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85800" y="4572000"/>
            <a:ext cx="152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HBW for rolling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524000" y="54864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Rolled </a:t>
            </a:r>
            <a:r>
              <a:rPr lang="en-US" sz="1400" i="1"/>
              <a:t>Bidis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477000" y="4191000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Roasting in oven</a:t>
            </a:r>
          </a:p>
          <a:p>
            <a:pPr algn="ctr"/>
            <a:r>
              <a:rPr lang="en-US" sz="1400"/>
              <a:t>Labelling packing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72390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H="1">
            <a:off x="6629400" y="5334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88595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71628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7239000" y="5334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6781800" y="5040313"/>
            <a:ext cx="1204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Distributor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172200" y="57150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Domestic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451725" y="5649913"/>
            <a:ext cx="696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Export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V="1">
            <a:off x="990600" y="42957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V="1">
            <a:off x="2971800" y="3419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15240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31242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1524000" y="4267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28194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4867275" y="2819400"/>
            <a:ext cx="229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20574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2057400" y="3276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3962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4191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4191000" y="2057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H="1">
            <a:off x="2362200" y="495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24384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1242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2879725" y="4506913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Sub - contractor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6537325" y="3135313"/>
            <a:ext cx="1122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Rolled </a:t>
            </a:r>
            <a:r>
              <a:rPr lang="en-US" sz="1400" i="1"/>
              <a:t>Bidis</a:t>
            </a:r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7162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6842125" y="3744913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Factory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274638"/>
          </a:xfrm>
        </p:spPr>
        <p:txBody>
          <a:bodyPr/>
          <a:lstStyle/>
          <a:p>
            <a:r>
              <a:rPr lang="en-GB" sz="1400" b="1"/>
              <a:t>Table 8: Daily Hours of Work (In Hours)</a:t>
            </a:r>
            <a:r>
              <a:rPr lang="en-GB" sz="4000"/>
              <a:t> </a:t>
            </a:r>
            <a:endParaRPr lang="en-US" sz="4000"/>
          </a:p>
        </p:txBody>
      </p:sp>
      <p:graphicFrame>
        <p:nvGraphicFramePr>
          <p:cNvPr id="21536" name="Group 32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167640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Characteristics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Phulkari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Zardosi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Applique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Period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Lean Period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457200" y="3810000"/>
            <a:ext cx="18053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tx2"/>
                </a:solidFill>
              </a:rPr>
              <a:t>Source: ISST-HNI </a:t>
            </a:r>
            <a:r>
              <a:rPr lang="en-GB" sz="1200" dirty="0" smtClean="0">
                <a:solidFill>
                  <a:schemeClr val="tx2"/>
                </a:solidFill>
              </a:rPr>
              <a:t>2007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 sz="1600" b="1"/>
              <a:t>Table 9: Part of the day in which this work is done – Zari Zardosi</a:t>
            </a:r>
            <a:br>
              <a:rPr lang="en-US" sz="1600" b="1"/>
            </a:br>
            <a:endParaRPr lang="en-US" sz="900"/>
          </a:p>
        </p:txBody>
      </p:sp>
      <p:graphicFrame>
        <p:nvGraphicFramePr>
          <p:cNvPr id="23623" name="Group 71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24866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 of the day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Frequency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Share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Morning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Afternoon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Whole day- whenever time is available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4" name="Rectangle 72"/>
          <p:cNvSpPr>
            <a:spLocks noChangeArrowheads="1"/>
          </p:cNvSpPr>
          <p:nvPr/>
        </p:nvSpPr>
        <p:spPr bwMode="auto">
          <a:xfrm>
            <a:off x="381000" y="4800600"/>
            <a:ext cx="1782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tx2"/>
                </a:solidFill>
              </a:rPr>
              <a:t>Source: ISST-HNI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SOURCES OF VULNERABILITY</a:t>
            </a:r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>
                <a:solidFill>
                  <a:schemeClr val="tx1"/>
                </a:solidFill>
                <a:effectLst/>
              </a:rPr>
              <a:t>Sources of vulnerability of informal workers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effectLst/>
              </a:rPr>
              <a:t>Nature of Work: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Seasonality, low wages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Uncertainty of work/ fluctuating annual income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Lack of access to credit, technology, skill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Difficulty in anticipating growth trajectory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Health risks from work high, access to facilities low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800000"/>
                </a:solidFill>
                <a:effectLst/>
              </a:rPr>
              <a:t>Limited access to any social security (health, old age, maternity)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effectLst/>
              </a:rPr>
              <a:t>Limited options: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Low levels of education/ formal skill training </a:t>
            </a:r>
          </a:p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Social networks predominantly family/ community centered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SOURCES OF VULNERABILITY</a:t>
            </a:r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effectLst/>
              </a:rPr>
              <a:t>Household vulnerability </a:t>
            </a:r>
            <a:br>
              <a:rPr lang="en-US">
                <a:solidFill>
                  <a:schemeClr val="tx1"/>
                </a:solidFill>
                <a:effectLst/>
              </a:rPr>
            </a:br>
            <a:endParaRPr lang="en-US">
              <a:solidFill>
                <a:schemeClr val="tx1"/>
              </a:solidFill>
              <a:effectLst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effectLst/>
              </a:rPr>
              <a:t>Dependence on one source of income = higher levels of vulnerability, associated with higher levels of poverty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effectLst/>
              </a:rPr>
              <a:t>Eg home based workers with high input of unpaid family work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effectLst/>
              </a:rPr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effectLst/>
              </a:rPr>
              <a:t>‘HBW’ households can be ‘family’ or ‘non-family’ units.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effectLst/>
              </a:rPr>
              <a:t>‘Family’ units - woman + husband mainly working for HBW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effectLst/>
              </a:rPr>
              <a:t>‘Non-family’ units – with at least one adult woman member of the household in ‘HBW’ and the male is not engaged in mainly working for ‘HBW’. 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effectLst/>
              </a:rPr>
              <a:t>In either case other family members may or may not be involved in HBW.  </a:t>
            </a:r>
            <a:r>
              <a:rPr lang="en-US" sz="2400" i="1">
                <a:effectLst/>
              </a:rPr>
              <a:t>(NCAER 2001)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NEXT GENERATION</a:t>
            </a:r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effectLst/>
              </a:rPr>
              <a:t>Contribution of children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effectLst/>
              </a:rPr>
              <a:t>Estimate of total time spent by children in home based work as a ratio to total time spent on this by the household (no allowance for differences in productivity, etc)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>
                <a:effectLst/>
              </a:rPr>
              <a:t>The average contribution, for three sectors (zardosi, bidi, agarbathi) together stands at over 13 %, ranging from a low of 8% in </a:t>
            </a:r>
            <a:r>
              <a:rPr lang="en-US" sz="2800" i="1">
                <a:effectLst/>
              </a:rPr>
              <a:t>Bidi</a:t>
            </a:r>
            <a:r>
              <a:rPr lang="en-US" sz="2800">
                <a:effectLst/>
              </a:rPr>
              <a:t> to 17% in </a:t>
            </a:r>
            <a:r>
              <a:rPr lang="en-US" sz="2800" i="1">
                <a:effectLst/>
              </a:rPr>
              <a:t>zardosi</a:t>
            </a:r>
            <a:r>
              <a:rPr lang="en-US" sz="2800">
                <a:effectLst/>
              </a:rPr>
              <a:t> work.  </a:t>
            </a:r>
            <a:r>
              <a:rPr lang="en-US" sz="2800" i="1">
                <a:effectLst/>
              </a:rPr>
              <a:t>(NCAER 2001)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home based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based on place of work</a:t>
            </a:r>
          </a:p>
          <a:p>
            <a:r>
              <a:rPr lang="en-US" dirty="0" smtClean="0"/>
              <a:t>Can be self employed – independent employers or own account workers</a:t>
            </a:r>
          </a:p>
          <a:p>
            <a:r>
              <a:rPr lang="en-US" dirty="0" smtClean="0"/>
              <a:t>Or dependent sub-contract workers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NEXT GENERATION</a:t>
            </a:r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90600" y="381000"/>
            <a:ext cx="7137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200" b="1">
                <a:latin typeface="Arial" charset="0"/>
              </a:rPr>
              <a:t>Average Contribution of Children (in hours) to HBW </a:t>
            </a:r>
          </a:p>
        </p:txBody>
      </p:sp>
      <p:graphicFrame>
        <p:nvGraphicFramePr>
          <p:cNvPr id="17570" name="Group 162"/>
          <p:cNvGraphicFramePr>
            <a:graphicFrameLocks noGrp="1"/>
          </p:cNvGraphicFramePr>
          <p:nvPr>
            <p:ph/>
          </p:nvPr>
        </p:nvGraphicFramePr>
        <p:xfrm>
          <a:off x="1004888" y="1987550"/>
          <a:ext cx="7986712" cy="3426460"/>
        </p:xfrm>
        <a:graphic>
          <a:graphicData uri="http://schemas.openxmlformats.org/drawingml/2006/table">
            <a:tbl>
              <a:tblPr/>
              <a:tblGrid>
                <a:gridCol w="1341437"/>
                <a:gridCol w="2697163"/>
                <a:gridCol w="1981200"/>
                <a:gridCol w="1966912"/>
              </a:tblGrid>
              <a:tr h="15763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Sector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Hours worked by children in a day (avg no of hours* avg no of children working per hh)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Total no of hours spent in a day in HBW by the household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Proportionate contribution of children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Agarbathi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15.4 %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Bidi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Zardosi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20.6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All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2.30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13.2 %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56" name="Rectangle 148"/>
          <p:cNvSpPr>
            <a:spLocks noChangeArrowheads="1"/>
          </p:cNvSpPr>
          <p:nvPr/>
        </p:nvSpPr>
        <p:spPr bwMode="auto">
          <a:xfrm>
            <a:off x="990600" y="56388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>Note: these calculations are based on data on the average number of persons in a household working in hbw and the average no. of hours spent by each person.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NEXT GENERATION</a:t>
            </a:r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  <a:effectLst/>
              </a:rPr>
              <a:t>Poverty + transmission of poverty to next generation </a:t>
            </a:r>
            <a:br>
              <a:rPr lang="en-US" sz="4000">
                <a:solidFill>
                  <a:schemeClr val="tx1"/>
                </a:solidFill>
                <a:effectLst/>
              </a:rPr>
            </a:br>
            <a:endParaRPr lang="en-US" sz="4000">
              <a:solidFill>
                <a:schemeClr val="tx1"/>
              </a:solidFill>
              <a:effectLst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ffectLst/>
              </a:rPr>
              <a:t>Non-enrolment/ early drop out – illiteracy</a:t>
            </a:r>
          </a:p>
          <a:p>
            <a:endParaRPr lang="en-US" sz="2800">
              <a:effectLst/>
            </a:endParaRPr>
          </a:p>
          <a:p>
            <a:r>
              <a:rPr lang="en-US" sz="2800">
                <a:effectLst/>
              </a:rPr>
              <a:t>Only source for acquiring skills within family</a:t>
            </a:r>
          </a:p>
          <a:p>
            <a:endParaRPr lang="en-US" sz="2800">
              <a:effectLst/>
            </a:endParaRPr>
          </a:p>
          <a:p>
            <a:r>
              <a:rPr lang="en-US" sz="2800">
                <a:effectLst/>
              </a:rPr>
              <a:t>Early entry into work</a:t>
            </a:r>
          </a:p>
          <a:p>
            <a:endParaRPr lang="en-US" sz="2800">
              <a:effectLst/>
            </a:endParaRPr>
          </a:p>
          <a:p>
            <a:r>
              <a:rPr lang="en-US" sz="2800">
                <a:effectLst/>
              </a:rPr>
              <a:t>Lack of opportunities for acquiring other skills at later age 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reported </a:t>
            </a:r>
            <a:r>
              <a:rPr lang="en-US" dirty="0" smtClean="0"/>
              <a:t>needs (ISST-HNSA)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Needs:</a:t>
            </a:r>
          </a:p>
          <a:p>
            <a:r>
              <a:rPr lang="en-US" dirty="0" err="1" smtClean="0"/>
              <a:t>Agarbatti</a:t>
            </a:r>
            <a:r>
              <a:rPr lang="en-US" dirty="0" smtClean="0"/>
              <a:t>: Loans, Housing, Health Insurance</a:t>
            </a:r>
          </a:p>
          <a:p>
            <a:r>
              <a:rPr lang="en-US" dirty="0" smtClean="0"/>
              <a:t>Garments: More Work, Housing, Loans</a:t>
            </a:r>
          </a:p>
          <a:p>
            <a:r>
              <a:rPr lang="en-US" dirty="0" smtClean="0"/>
              <a:t>Weaving: More Work, Loans, Housing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0" y="6096000"/>
            <a:ext cx="3657600" cy="533400"/>
          </a:xfrm>
        </p:spPr>
        <p:txBody>
          <a:bodyPr/>
          <a:lstStyle/>
          <a:p>
            <a:r>
              <a:rPr lang="en-US" smtClean="0"/>
              <a:t>Institute of Social Studies Trust, New Delhi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HBW: livelihood issues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Incomes influenced by regularity of contracts; piece rates payments; timeliness of payment; cost of raw materials purchased by HBW/ thread, transport; storage concerns</a:t>
            </a:r>
          </a:p>
          <a:p>
            <a:r>
              <a:rPr lang="en-US" sz="2800" dirty="0" smtClean="0"/>
              <a:t>Significance in family income</a:t>
            </a:r>
          </a:p>
          <a:p>
            <a:r>
              <a:rPr lang="en-US" sz="2800" dirty="0" smtClean="0"/>
              <a:t>Access to skill </a:t>
            </a:r>
            <a:r>
              <a:rPr lang="en-US" sz="2800" dirty="0" err="1" smtClean="0"/>
              <a:t>upgradation</a:t>
            </a:r>
            <a:r>
              <a:rPr lang="en-US" sz="2800" dirty="0" smtClean="0"/>
              <a:t>, marketing, mobility along value chain</a:t>
            </a:r>
          </a:p>
          <a:p>
            <a:r>
              <a:rPr lang="en-US" sz="2800" dirty="0" smtClean="0"/>
              <a:t>Other work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in total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1999-2000: </a:t>
            </a:r>
            <a:r>
              <a:rPr lang="en-US" sz="2400" dirty="0" smtClean="0"/>
              <a:t>NSS Employment and Unemployment Survey </a:t>
            </a:r>
            <a:r>
              <a:rPr lang="en-US" dirty="0" smtClean="0"/>
              <a:t>– 8.2 million of whom 4.8 were women (58</a:t>
            </a:r>
            <a:r>
              <a:rPr lang="en-US" dirty="0" smtClean="0"/>
              <a:t>%)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Total HBW - 7.4 % of unorganized non-agricultural </a:t>
            </a:r>
            <a:r>
              <a:rPr lang="en-US" sz="2800" dirty="0" smtClean="0"/>
              <a:t>workers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772400" cy="479425"/>
          </a:xfrm>
        </p:spPr>
        <p:txBody>
          <a:bodyPr/>
          <a:lstStyle/>
          <a:p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1200" b="1" dirty="0"/>
              <a:t>Table 1: Percentage Share of Non Agricultural Workers Working in Own Dwellings</a:t>
            </a:r>
            <a:r>
              <a:rPr lang="en-GB" sz="1200" b="1" dirty="0">
                <a:hlinkClick r:id="" action="ppaction://noaction"/>
              </a:rPr>
              <a:t>[1]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GB" sz="1400" b="1" dirty="0"/>
              <a:t>1999-2000 to 2004-05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GB" sz="1200" dirty="0"/>
              <a:t>(Source: Report of the Independent Group on Home-based Worker </a:t>
            </a:r>
            <a:r>
              <a:rPr lang="en-GB" sz="1200" dirty="0" smtClean="0"/>
              <a:t>2008 - </a:t>
            </a:r>
            <a:r>
              <a:rPr lang="en-GB" sz="1200" dirty="0"/>
              <a:t>Appendix Table 3, NSS report No 519 Part I, 61st Round, NSS Report 460, Chapter 4, Table 10,55th Round)</a:t>
            </a:r>
            <a:r>
              <a:rPr lang="en-GB" sz="4000" dirty="0"/>
              <a:t> </a:t>
            </a:r>
            <a:endParaRPr lang="en-US" sz="4000" dirty="0"/>
          </a:p>
        </p:txBody>
      </p:sp>
      <p:graphicFrame>
        <p:nvGraphicFramePr>
          <p:cNvPr id="2109" name="Group 61"/>
          <p:cNvGraphicFramePr>
            <a:graphicFrameLocks noGrp="1"/>
          </p:cNvGraphicFramePr>
          <p:nvPr/>
        </p:nvGraphicFramePr>
        <p:xfrm>
          <a:off x="1371600" y="2514600"/>
          <a:ext cx="6096000" cy="1757998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Industry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Rural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Urban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1999-2000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2004-05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1999-2000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2004-05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Female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59.3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49.8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Male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12.4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11.7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HBW in Delhi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ISST Survey, Delhi -2006</a:t>
            </a:r>
          </a:p>
          <a:p>
            <a:r>
              <a:rPr lang="en-US" dirty="0" smtClean="0"/>
              <a:t>Men: 1.6%, women 1.5 %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HBW: 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Clusters </a:t>
            </a:r>
            <a:endParaRPr lang="en-US" dirty="0" smtClean="0"/>
          </a:p>
          <a:p>
            <a:r>
              <a:rPr lang="en-US" dirty="0" smtClean="0"/>
              <a:t>Weaving </a:t>
            </a:r>
            <a:r>
              <a:rPr lang="en-US" dirty="0" smtClean="0"/>
              <a:t>(</a:t>
            </a:r>
            <a:r>
              <a:rPr lang="en-US" dirty="0" err="1" smtClean="0"/>
              <a:t>Chanderi</a:t>
            </a:r>
            <a:r>
              <a:rPr lang="en-US" dirty="0" smtClean="0"/>
              <a:t>), garments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Ahmedabad</a:t>
            </a:r>
            <a:r>
              <a:rPr lang="en-US" dirty="0" smtClean="0"/>
              <a:t>), </a:t>
            </a:r>
            <a:r>
              <a:rPr lang="en-US" dirty="0" err="1" smtClean="0"/>
              <a:t>agarbathi</a:t>
            </a:r>
            <a:r>
              <a:rPr lang="en-US" dirty="0" smtClean="0"/>
              <a:t> (Bangalore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sz="2400" i="1" dirty="0" smtClean="0"/>
              <a:t>HNSA-ISST study of social protection for HBW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HBW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Patna, Bihar: </a:t>
            </a:r>
            <a:r>
              <a:rPr lang="en-US" sz="2800" dirty="0" err="1" smtClean="0"/>
              <a:t>chappal</a:t>
            </a:r>
            <a:r>
              <a:rPr lang="en-US" sz="2800" dirty="0" smtClean="0"/>
              <a:t> making; </a:t>
            </a:r>
            <a:r>
              <a:rPr lang="en-US" sz="2800" dirty="0" err="1" smtClean="0"/>
              <a:t>Ravidas</a:t>
            </a:r>
            <a:r>
              <a:rPr lang="en-US" sz="2800" dirty="0" smtClean="0"/>
              <a:t> community (traditional Hindu) + few Muslims</a:t>
            </a:r>
          </a:p>
          <a:p>
            <a:r>
              <a:rPr lang="en-US" sz="2800" dirty="0" smtClean="0"/>
              <a:t>Flute making – Muslims</a:t>
            </a:r>
          </a:p>
          <a:p>
            <a:r>
              <a:rPr lang="en-US" sz="2800" dirty="0" smtClean="0"/>
              <a:t>Gaya: </a:t>
            </a:r>
            <a:r>
              <a:rPr lang="en-US" sz="2800" dirty="0" err="1" smtClean="0"/>
              <a:t>agarbathi</a:t>
            </a:r>
            <a:endParaRPr lang="en-US" sz="2800" dirty="0" smtClean="0"/>
          </a:p>
          <a:p>
            <a:r>
              <a:rPr lang="en-US" sz="2800" dirty="0" err="1" smtClean="0"/>
              <a:t>Beedi</a:t>
            </a:r>
            <a:r>
              <a:rPr lang="en-US" sz="2800" dirty="0" smtClean="0"/>
              <a:t>: largely drawn from SC/ST/Other backward tribes, most backward castes</a:t>
            </a:r>
          </a:p>
          <a:p>
            <a:r>
              <a:rPr lang="en-US" sz="2800" dirty="0" smtClean="0"/>
              <a:t>Punjab: </a:t>
            </a:r>
            <a:r>
              <a:rPr lang="en-US" sz="2800" dirty="0" err="1" smtClean="0"/>
              <a:t>Phulkari</a:t>
            </a:r>
            <a:endParaRPr lang="en-US" sz="2800" dirty="0" smtClean="0"/>
          </a:p>
          <a:p>
            <a:r>
              <a:rPr lang="en-US" sz="2800" dirty="0" smtClean="0"/>
              <a:t>Bareilly, UP: </a:t>
            </a:r>
            <a:r>
              <a:rPr lang="en-US" sz="2800" dirty="0" err="1" smtClean="0"/>
              <a:t>zari-zardosi</a:t>
            </a:r>
            <a:r>
              <a:rPr lang="en-US" sz="2800" dirty="0" smtClean="0"/>
              <a:t>; </a:t>
            </a:r>
            <a:r>
              <a:rPr lang="en-US" sz="2800" dirty="0" err="1" smtClean="0"/>
              <a:t>applique</a:t>
            </a:r>
            <a:r>
              <a:rPr lang="en-US" sz="2800" dirty="0" smtClean="0"/>
              <a:t> work, Rampur; box making, </a:t>
            </a:r>
            <a:r>
              <a:rPr lang="en-US" sz="2800" dirty="0" err="1" smtClean="0"/>
              <a:t>Lucknow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group, religion and HBW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overlap for traditional craft/ trades</a:t>
            </a:r>
          </a:p>
          <a:p>
            <a:r>
              <a:rPr lang="en-US" dirty="0" smtClean="0"/>
              <a:t>New groups get drawn in at times of need/ expanding demand</a:t>
            </a:r>
          </a:p>
          <a:p>
            <a:r>
              <a:rPr lang="en-US" dirty="0" smtClean="0"/>
              <a:t>HBW in newer trades – lower income groups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HOME BASED WORK</a:t>
            </a:r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 Based Work and the Family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Historical evolution from home based work for own or family use to production for the market</a:t>
            </a:r>
          </a:p>
          <a:p>
            <a:r>
              <a:rPr lang="en-US"/>
              <a:t>Role as ‘workers’ overlaps and is difficult to separate from role as ‘carer’ and in ‘provisioning for family’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alatino Linotype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alatino Linotype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1145</Words>
  <Application>Microsoft Office PowerPoint</Application>
  <PresentationFormat>On-screen Show (4:3)</PresentationFormat>
  <Paragraphs>225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Home Based Workers</vt:lpstr>
      <vt:lpstr>Defining home based workers</vt:lpstr>
      <vt:lpstr>Share in total employment</vt:lpstr>
      <vt:lpstr>      Table 1: Percentage Share of Non Agricultural Workers Working in Own Dwellings[1]  1999-2000 to 2004-05      (Source: Report of the Independent Group on Home-based Worker 2008 - Appendix Table 3, NSS report No 519 Part I, 61st Round, NSS Report 460, Chapter 4, Table 10,55th Round) </vt:lpstr>
      <vt:lpstr>HBW in Delhi</vt:lpstr>
      <vt:lpstr>HBW: concentrations</vt:lpstr>
      <vt:lpstr>Examples of HBW clusters</vt:lpstr>
      <vt:lpstr>Social group, religion and HBW</vt:lpstr>
      <vt:lpstr>Home Based Work and the Family</vt:lpstr>
      <vt:lpstr>Globalization and informality</vt:lpstr>
      <vt:lpstr>‘New’ informal employment –</vt:lpstr>
      <vt:lpstr>Bottom end of value chain: invisibility</vt:lpstr>
      <vt:lpstr>Box making at Lucknow</vt:lpstr>
      <vt:lpstr>BIDI SECTOR</vt:lpstr>
      <vt:lpstr>Table 8: Daily Hours of Work (In Hours) </vt:lpstr>
      <vt:lpstr> Table 9: Part of the day in which this work is done – Zari Zardosi </vt:lpstr>
      <vt:lpstr>Sources of vulnerability of informal workers</vt:lpstr>
      <vt:lpstr>Household vulnerability  </vt:lpstr>
      <vt:lpstr>Contribution of children</vt:lpstr>
      <vt:lpstr>Slide 20</vt:lpstr>
      <vt:lpstr>Poverty + transmission of poverty to next generation  </vt:lpstr>
      <vt:lpstr>Self reported needs (ISST-HNSA)</vt:lpstr>
      <vt:lpstr>HBW: livelihood 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director</cp:lastModifiedBy>
  <cp:revision>21</cp:revision>
  <dcterms:created xsi:type="dcterms:W3CDTF">2009-03-09T11:28:47Z</dcterms:created>
  <dcterms:modified xsi:type="dcterms:W3CDTF">2009-07-27T05:47:57Z</dcterms:modified>
</cp:coreProperties>
</file>