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A7840DA1-4CC4-4493-8821-161881A21D7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EA968-7F62-4739-BAF3-8CCED2582C13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3E4AFC-C5B5-4984-8DED-95DF3AF4F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Institute of Social Studies Trust, New Delhi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9200" y="6096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Institute of Social Studies Trust, New Delhi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229600" y="6019800"/>
            <a:ext cx="593725" cy="609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029200" y="6096000"/>
            <a:ext cx="2971800" cy="457200"/>
          </a:xfrm>
        </p:spPr>
        <p:txBody>
          <a:bodyPr/>
          <a:lstStyle/>
          <a:p>
            <a:r>
              <a:rPr lang="en-US" dirty="0"/>
              <a:t>Institute of Social Studies Trust, New Delhi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 Based Workers in the Supply Chain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Ratna M. Sudarshan</a:t>
            </a:r>
          </a:p>
          <a:p>
            <a:r>
              <a:rPr lang="en-US" dirty="0" smtClean="0"/>
              <a:t>ISST</a:t>
            </a:r>
          </a:p>
          <a:p>
            <a:r>
              <a:rPr lang="en-US" i="1" dirty="0" smtClean="0"/>
              <a:t>March 28, 2009, SEWA Roundtable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0" y="6096000"/>
            <a:ext cx="3657600" cy="533400"/>
          </a:xfrm>
        </p:spPr>
        <p:txBody>
          <a:bodyPr/>
          <a:lstStyle/>
          <a:p>
            <a:r>
              <a:rPr lang="en-US" dirty="0"/>
              <a:t>Institute of Social Studies Trust, New Delhi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r>
              <a:rPr lang="en-US" dirty="0" smtClean="0"/>
              <a:t>Bottom end of value chain: invisibility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457200"/>
            <a:ext cx="7772400" cy="250825"/>
          </a:xfrm>
        </p:spPr>
        <p:txBody>
          <a:bodyPr/>
          <a:lstStyle/>
          <a:p>
            <a:r>
              <a:rPr lang="en-US" sz="1800"/>
              <a:t>Box making at Lucknow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762000"/>
            <a:ext cx="7848600" cy="487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371600" y="15240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505200" y="15240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791200" y="15240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733800" y="2743200"/>
            <a:ext cx="9906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Contractor </a:t>
            </a:r>
          </a:p>
          <a:p>
            <a:pPr algn="ctr"/>
            <a:r>
              <a:rPr lang="en-US" sz="1200"/>
              <a:t>+ </a:t>
            </a:r>
          </a:p>
          <a:p>
            <a:pPr algn="ctr"/>
            <a:r>
              <a:rPr lang="en-US" sz="1200"/>
              <a:t>Machineries</a:t>
            </a:r>
          </a:p>
          <a:p>
            <a:pPr algn="ctr"/>
            <a:r>
              <a:rPr lang="en-US" sz="1200"/>
              <a:t>+</a:t>
            </a:r>
          </a:p>
          <a:p>
            <a:pPr algn="ctr"/>
            <a:r>
              <a:rPr lang="en-US" sz="1200"/>
              <a:t>Family labour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371600" y="2743200"/>
            <a:ext cx="1524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Raw materials</a:t>
            </a:r>
          </a:p>
          <a:p>
            <a:pPr algn="ctr"/>
            <a:r>
              <a:rPr lang="en-US" sz="1200"/>
              <a:t>Card boards/paper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600200" y="32004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Printing </a:t>
            </a:r>
          </a:p>
          <a:p>
            <a:pPr algn="ctr"/>
            <a:r>
              <a:rPr lang="en-US" sz="1200"/>
              <a:t>Of linds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371600" y="4191000"/>
            <a:ext cx="152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Factory based </a:t>
            </a:r>
          </a:p>
          <a:p>
            <a:pPr algn="ctr"/>
            <a:r>
              <a:rPr lang="en-US" sz="1200"/>
              <a:t>Labour </a:t>
            </a:r>
          </a:p>
          <a:p>
            <a:pPr algn="ctr"/>
            <a:r>
              <a:rPr lang="en-US" sz="1200"/>
              <a:t>(on piece rate basis)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505200" y="41910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</a:t>
            </a:r>
          </a:p>
          <a:p>
            <a:pPr algn="ctr"/>
            <a:r>
              <a:rPr lang="en-US" sz="1200"/>
              <a:t>Labour </a:t>
            </a:r>
          </a:p>
          <a:p>
            <a:pPr algn="ctr"/>
            <a:r>
              <a:rPr lang="en-US" sz="1200"/>
              <a:t>(Piece rate)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876800" y="4191000"/>
            <a:ext cx="1066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/>
          </a:p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</a:t>
            </a:r>
          </a:p>
          <a:p>
            <a:pPr algn="ctr"/>
            <a:r>
              <a:rPr lang="en-US" sz="1200"/>
              <a:t>Family</a:t>
            </a:r>
          </a:p>
          <a:p>
            <a:pPr algn="ctr"/>
            <a:r>
              <a:rPr lang="en-US" sz="1200"/>
              <a:t>Labour</a:t>
            </a:r>
            <a:r>
              <a:rPr lang="en-US"/>
              <a:t> </a:t>
            </a:r>
          </a:p>
          <a:p>
            <a:pPr algn="ctr"/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781800" y="4114800"/>
            <a:ext cx="685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 </a:t>
            </a:r>
          </a:p>
          <a:p>
            <a:pPr algn="ctr"/>
            <a:r>
              <a:rPr lang="en-US" sz="1200"/>
              <a:t>labour</a:t>
            </a: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8077200" y="3200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3733800" y="5486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flipH="1" flipV="1">
            <a:off x="4724400" y="32004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3733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410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71628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 flipH="1">
            <a:off x="41910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H="1">
            <a:off x="4724400" y="18288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2514600" y="18288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28956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H="1">
            <a:off x="4038600" y="3657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4419600" y="3657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4724400" y="3352800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 flipH="1">
            <a:off x="2057400" y="33528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228600"/>
          </a:xfrm>
        </p:spPr>
        <p:txBody>
          <a:bodyPr/>
          <a:lstStyle/>
          <a:p>
            <a:r>
              <a:rPr lang="en-US" sz="1600" b="1" i="1"/>
              <a:t>BIDI SECTOR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72200" y="1676400"/>
            <a:ext cx="2133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Raw materials supply</a:t>
            </a:r>
          </a:p>
          <a:p>
            <a:pPr algn="ctr"/>
            <a:r>
              <a:rPr lang="en-US" sz="1200"/>
              <a:t>From neighbouring</a:t>
            </a:r>
          </a:p>
          <a:p>
            <a:pPr algn="ctr"/>
            <a:r>
              <a:rPr lang="en-US" sz="1200"/>
              <a:t>states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819400" y="25908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i="1"/>
              <a:t>Bidi </a:t>
            </a:r>
            <a:r>
              <a:rPr lang="en-US" sz="1400"/>
              <a:t>Factory Owner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524000" y="3733800"/>
            <a:ext cx="1676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Contractor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85800" y="4572000"/>
            <a:ext cx="1524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HBW for rolling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524000" y="54864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Rolled </a:t>
            </a:r>
            <a:r>
              <a:rPr lang="en-US" sz="1400" i="1"/>
              <a:t>Bidis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477000" y="4191000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Roasting in oven</a:t>
            </a:r>
          </a:p>
          <a:p>
            <a:pPr algn="ctr"/>
            <a:r>
              <a:rPr lang="en-US" sz="1400"/>
              <a:t>Labelling packing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72390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H="1">
            <a:off x="6629400" y="5334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88595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71628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7239000" y="5334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6781800" y="5040313"/>
            <a:ext cx="1204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Distributor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172200" y="57150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Domestic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451725" y="5649913"/>
            <a:ext cx="696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Export</a:t>
            </a: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V="1">
            <a:off x="990600" y="42957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V="1">
            <a:off x="2971800" y="3419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15240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31242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1524000" y="4267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28194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4867275" y="2819400"/>
            <a:ext cx="229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20574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2057400" y="3276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3962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4191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4191000" y="2057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H="1">
            <a:off x="2362200" y="495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24384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1242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2879725" y="4506913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Sub - contractor</a:t>
            </a: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6537325" y="3135313"/>
            <a:ext cx="1122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Rolled </a:t>
            </a:r>
            <a:r>
              <a:rPr lang="en-US" sz="1400" i="1"/>
              <a:t>Bidis</a:t>
            </a:r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7162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6842125" y="3744913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Factory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772400" cy="479425"/>
          </a:xfrm>
        </p:spPr>
        <p:txBody>
          <a:bodyPr/>
          <a:lstStyle/>
          <a:p>
            <a:r>
              <a:rPr lang="en-GB" sz="4000" b="1"/>
              <a:t/>
            </a:r>
            <a:br>
              <a:rPr lang="en-GB" sz="4000" b="1"/>
            </a:br>
            <a:r>
              <a:rPr lang="en-GB" sz="4000" b="1"/>
              <a:t/>
            </a:r>
            <a:br>
              <a:rPr lang="en-GB" sz="4000" b="1"/>
            </a:br>
            <a:r>
              <a:rPr lang="en-GB" sz="4000" b="1"/>
              <a:t/>
            </a:r>
            <a:br>
              <a:rPr lang="en-GB" sz="4000" b="1"/>
            </a:br>
            <a:r>
              <a:rPr lang="en-GB" sz="4000" b="1"/>
              <a:t/>
            </a:r>
            <a:br>
              <a:rPr lang="en-GB" sz="4000" b="1"/>
            </a:br>
            <a:r>
              <a:rPr lang="en-GB" sz="4000" b="1"/>
              <a:t/>
            </a:r>
            <a:br>
              <a:rPr lang="en-GB" sz="4000" b="1"/>
            </a:br>
            <a:r>
              <a:rPr lang="en-GB" sz="4000" b="1"/>
              <a:t/>
            </a:r>
            <a:br>
              <a:rPr lang="en-GB" sz="4000" b="1"/>
            </a:br>
            <a:r>
              <a:rPr lang="en-GB" sz="1200" b="1"/>
              <a:t>Table 1: Percentage Share of Non Agricultural Workers Working in Own Dwellings</a:t>
            </a:r>
            <a:r>
              <a:rPr lang="en-GB" sz="1200" b="1">
                <a:hlinkClick r:id="" action="ppaction://noaction"/>
              </a:rPr>
              <a:t>[1]</a:t>
            </a:r>
            <a:r>
              <a:rPr lang="en-US" sz="1200"/>
              <a:t/>
            </a:r>
            <a:br>
              <a:rPr lang="en-US" sz="1200"/>
            </a:br>
            <a:r>
              <a:rPr lang="en-US" sz="4000"/>
              <a:t/>
            </a:r>
            <a:br>
              <a:rPr lang="en-US" sz="4000"/>
            </a:br>
            <a:r>
              <a:rPr lang="en-GB" sz="1400" b="1"/>
              <a:t>1999-2000 to 2004-05</a:t>
            </a:r>
            <a:r>
              <a:rPr lang="en-US" sz="4000"/>
              <a:t> </a:t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GB" sz="1200"/>
              <a:t>(Source: Report of the Independent Group on Home-based Worker - Appendix Table 3, NSS report No 519 Part I, 61st Round, NSS Report 460, Chapter 4, Table 10,55th Round)</a:t>
            </a:r>
            <a:r>
              <a:rPr lang="en-GB" sz="4000"/>
              <a:t> </a:t>
            </a:r>
            <a:endParaRPr lang="en-US" sz="4000"/>
          </a:p>
        </p:txBody>
      </p:sp>
      <p:graphicFrame>
        <p:nvGraphicFramePr>
          <p:cNvPr id="2109" name="Group 61"/>
          <p:cNvGraphicFramePr>
            <a:graphicFrameLocks noGrp="1"/>
          </p:cNvGraphicFramePr>
          <p:nvPr/>
        </p:nvGraphicFramePr>
        <p:xfrm>
          <a:off x="1371600" y="2514600"/>
          <a:ext cx="6096000" cy="1757998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Industry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Rural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Urban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1999-2000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2004-05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1999-2000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2004-05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Female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59.3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49.8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Male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12.4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11.7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/>
              <a:t/>
            </a:r>
            <a:br>
              <a:rPr lang="en-US" sz="1400" b="1"/>
            </a:br>
            <a:r>
              <a:rPr lang="en-US" sz="1400" b="1"/>
              <a:t/>
            </a:r>
            <a:br>
              <a:rPr lang="en-US" sz="1400" b="1"/>
            </a:br>
            <a:r>
              <a:rPr lang="en-US" sz="1400" b="1"/>
              <a:t/>
            </a:r>
            <a:br>
              <a:rPr lang="en-US" sz="1400" b="1"/>
            </a:br>
            <a:r>
              <a:rPr lang="en-US" sz="1400" b="1"/>
              <a:t/>
            </a:r>
            <a:br>
              <a:rPr lang="en-US" sz="1400" b="1"/>
            </a:br>
            <a:r>
              <a:rPr lang="en-US" sz="1400" b="1"/>
              <a:t/>
            </a:r>
            <a:br>
              <a:rPr lang="en-US" sz="1400" b="1"/>
            </a:br>
            <a:r>
              <a:rPr lang="en-US" sz="1400" b="1"/>
              <a:t>Table 5: Wages Compared with Daily Minimum Wages of Home-based Workers</a:t>
            </a:r>
            <a:r>
              <a:rPr lang="en-US" sz="800" b="1"/>
              <a:t/>
            </a:r>
            <a:br>
              <a:rPr lang="en-US" sz="800" b="1"/>
            </a:br>
            <a:r>
              <a:rPr lang="en-US" sz="800" b="1"/>
              <a:t/>
            </a:r>
            <a:br>
              <a:rPr lang="en-US" sz="800" b="1"/>
            </a:br>
            <a:r>
              <a:rPr lang="en-US" sz="800" b="1"/>
              <a:t/>
            </a:r>
            <a:br>
              <a:rPr lang="en-US" sz="800" b="1"/>
            </a:br>
            <a:endParaRPr lang="en-US"/>
          </a:p>
        </p:txBody>
      </p:sp>
      <p:graphicFrame>
        <p:nvGraphicFramePr>
          <p:cNvPr id="15409" name="Group 4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5023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Sector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Earnings based on state specified minimum wage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Earnings based on living wage of Rs 125 per day (NCL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Share of minimum wage based earnings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(In Percent)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Share of living wage based earnings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(In Percent)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Phulkari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19422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29250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Zardosi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32500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Appliqué work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990600" y="1660525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2514600" y="2133600"/>
            <a:ext cx="2698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/>
              <a:t>5 </a:t>
            </a:r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4495800" y="213360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/>
              <a:t>6</a:t>
            </a:r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609600" y="4800600"/>
            <a:ext cx="82327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800">
                <a:solidFill>
                  <a:schemeClr val="tx2"/>
                </a:solidFill>
              </a:rPr>
              <a:t> </a:t>
            </a:r>
            <a:r>
              <a:rPr lang="en-US" sz="1000" b="1">
                <a:solidFill>
                  <a:schemeClr val="tx2"/>
                </a:solidFill>
              </a:rPr>
              <a:t>Earnings = (Average Earnings in Peak Period) (Number of Months reported as Peak Period) + (Average Earnings in Lean Period) </a:t>
            </a:r>
          </a:p>
          <a:p>
            <a:endParaRPr lang="en-US" sz="1000" b="1">
              <a:solidFill>
                <a:schemeClr val="tx2"/>
              </a:solidFill>
            </a:endParaRPr>
          </a:p>
          <a:p>
            <a:r>
              <a:rPr lang="en-US" sz="1000" b="1">
                <a:solidFill>
                  <a:schemeClr val="tx2"/>
                </a:solidFill>
              </a:rPr>
              <a:t>(Number of Months reported as Lean Period)</a:t>
            </a:r>
            <a:br>
              <a:rPr lang="en-US" sz="1000" b="1">
                <a:solidFill>
                  <a:schemeClr val="tx2"/>
                </a:solidFill>
              </a:rPr>
            </a:br>
            <a:endParaRPr lang="en-US" sz="1000" b="1">
              <a:solidFill>
                <a:schemeClr val="tx2"/>
              </a:solidFill>
            </a:endParaRPr>
          </a:p>
          <a:p>
            <a:r>
              <a:rPr lang="en-US" sz="1000" b="1">
                <a:solidFill>
                  <a:schemeClr val="tx2"/>
                </a:solidFill>
              </a:rPr>
              <a:t> (Total Months Working ) ( State specified wage) (26), assuming 26 working days in a month. </a:t>
            </a:r>
          </a:p>
          <a:p>
            <a:r>
              <a:rPr lang="en-US" sz="1000" b="1">
                <a:solidFill>
                  <a:schemeClr val="tx2"/>
                </a:solidFill>
              </a:rPr>
              <a:t> </a:t>
            </a:r>
          </a:p>
          <a:p>
            <a:r>
              <a:rPr lang="en-US" sz="1000" b="1">
                <a:solidFill>
                  <a:schemeClr val="tx2"/>
                </a:solidFill>
              </a:rPr>
              <a:t> (Total Months Working ) (125) (26), assuming 26 working days in a month and using the National Centre for Labour living wage of Rs 125 per day</a:t>
            </a:r>
          </a:p>
          <a:p>
            <a:endParaRPr lang="en-US" sz="1000" b="1"/>
          </a:p>
          <a:p>
            <a:endParaRPr lang="en-US" sz="1000" b="1"/>
          </a:p>
          <a:p>
            <a:r>
              <a:rPr lang="en-US" sz="1000" b="1"/>
              <a:t>Source: ISST-HNI 2007</a:t>
            </a:r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533400" y="472440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/>
              <a:t>4</a:t>
            </a:r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533400" y="4876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/>
              <a:t>5</a:t>
            </a:r>
            <a:r>
              <a:rPr lang="en-US"/>
              <a:t> </a:t>
            </a:r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609600" y="533400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80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274638"/>
          </a:xfrm>
        </p:spPr>
        <p:txBody>
          <a:bodyPr/>
          <a:lstStyle/>
          <a:p>
            <a:r>
              <a:rPr lang="en-GB" sz="1400" b="1"/>
              <a:t>Table 8: Daily Hours of Work (In Hours)</a:t>
            </a:r>
            <a:r>
              <a:rPr lang="en-GB" sz="4000"/>
              <a:t> </a:t>
            </a:r>
            <a:endParaRPr lang="en-US" sz="4000"/>
          </a:p>
        </p:txBody>
      </p:sp>
      <p:graphicFrame>
        <p:nvGraphicFramePr>
          <p:cNvPr id="21536" name="Group 32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167640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Characteristics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Phulkari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Zardosi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Applique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Peak Period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Lean Period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457200" y="3810000"/>
            <a:ext cx="1782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>
                <a:solidFill>
                  <a:schemeClr val="tx2"/>
                </a:solidFill>
              </a:rPr>
              <a:t>Source: ISST-HNI 2006</a:t>
            </a:r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 sz="1600" b="1"/>
              <a:t>Table 9: Part of the day in which this work is done – Zari Zardosi</a:t>
            </a:r>
            <a:br>
              <a:rPr lang="en-US" sz="1600" b="1"/>
            </a:br>
            <a:endParaRPr lang="en-US" sz="900"/>
          </a:p>
        </p:txBody>
      </p:sp>
      <p:graphicFrame>
        <p:nvGraphicFramePr>
          <p:cNvPr id="23623" name="Group 71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24866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 of the day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Frequency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Share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Morning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Afternoon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Whole day- whenever time is available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24" name="Rectangle 72"/>
          <p:cNvSpPr>
            <a:spLocks noChangeArrowheads="1"/>
          </p:cNvSpPr>
          <p:nvPr/>
        </p:nvSpPr>
        <p:spPr bwMode="auto">
          <a:xfrm>
            <a:off x="381000" y="4800600"/>
            <a:ext cx="1782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tx2"/>
                </a:solidFill>
              </a:rPr>
              <a:t>Source: ISST-HNI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0" y="6096000"/>
            <a:ext cx="3657600" cy="533400"/>
          </a:xfrm>
        </p:spPr>
        <p:txBody>
          <a:bodyPr/>
          <a:lstStyle/>
          <a:p>
            <a:r>
              <a:rPr lang="en-US" dirty="0"/>
              <a:t>Institute of Social Studies Trust, New Delhi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HBW: livelihood issues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Incomes influenced by regularity of contracts; piece rates payments; timeliness of payment; cost of raw materials purchased by HBW/ thread, transport; storage concerns</a:t>
            </a:r>
          </a:p>
          <a:p>
            <a:r>
              <a:rPr lang="en-US" sz="2800" dirty="0" smtClean="0"/>
              <a:t>Significance in family income</a:t>
            </a:r>
          </a:p>
          <a:p>
            <a:r>
              <a:rPr lang="en-US" sz="2800" dirty="0" smtClean="0"/>
              <a:t>Access to skill </a:t>
            </a:r>
            <a:r>
              <a:rPr lang="en-US" sz="2800" dirty="0" err="1" smtClean="0"/>
              <a:t>upgradation</a:t>
            </a:r>
            <a:r>
              <a:rPr lang="en-US" sz="2800" dirty="0" smtClean="0"/>
              <a:t>, marketing, mobility along value chain</a:t>
            </a:r>
          </a:p>
          <a:p>
            <a:r>
              <a:rPr lang="en-US" sz="2800" dirty="0" smtClean="0"/>
              <a:t>Other work opportunities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alatino Linotype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alatino Linotype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374</Words>
  <Application>Microsoft Office PowerPoint</Application>
  <PresentationFormat>On-screen Show (4:3)</PresentationFormat>
  <Paragraphs>148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Home Based Workers in the Supply Chain</vt:lpstr>
      <vt:lpstr>Bottom end of value chain: invisibility</vt:lpstr>
      <vt:lpstr>Box making at Lucknow</vt:lpstr>
      <vt:lpstr>BIDI SECTOR</vt:lpstr>
      <vt:lpstr>      Table 1: Percentage Share of Non Agricultural Workers Working in Own Dwellings[1]  1999-2000 to 2004-05      (Source: Report of the Independent Group on Home-based Worker - Appendix Table 3, NSS report No 519 Part I, 61st Round, NSS Report 460, Chapter 4, Table 10,55th Round) </vt:lpstr>
      <vt:lpstr>     Table 5: Wages Compared with Daily Minimum Wages of Home-based Workers   </vt:lpstr>
      <vt:lpstr>Table 8: Daily Hours of Work (In Hours) </vt:lpstr>
      <vt:lpstr> Table 9: Part of the day in which this work is done – Zari Zardosi </vt:lpstr>
      <vt:lpstr>HBW: livelihood issues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admin</cp:lastModifiedBy>
  <cp:revision>8</cp:revision>
  <dcterms:created xsi:type="dcterms:W3CDTF">2009-03-09T11:28:47Z</dcterms:created>
  <dcterms:modified xsi:type="dcterms:W3CDTF">2009-05-28T10:26:34Z</dcterms:modified>
</cp:coreProperties>
</file>